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7" r:id="rId5"/>
    <p:sldId id="263" r:id="rId6"/>
    <p:sldId id="26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5E5E5"/>
    <a:srgbClr val="257F4A"/>
    <a:srgbClr val="005625"/>
    <a:srgbClr val="08632F"/>
    <a:srgbClr val="006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086" autoAdjust="0"/>
  </p:normalViewPr>
  <p:slideViewPr>
    <p:cSldViewPr snapToGrid="0" snapToObjects="1">
      <p:cViewPr>
        <p:scale>
          <a:sx n="100" d="100"/>
          <a:sy n="100" d="100"/>
        </p:scale>
        <p:origin x="-704" y="1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10.jpg>
</file>

<file path=ppt/media/image11.png>
</file>

<file path=ppt/media/image2.jpg>
</file>

<file path=ppt/media/image3.jpg>
</file>

<file path=ppt/media/image4.jpg>
</file>

<file path=ppt/media/image5.jpg>
</file>

<file path=ppt/media/image6.pn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14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66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38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56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64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05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33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04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864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2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79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7F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/>
              <a:t>11/29/15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49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Relationship Id="rId3" Type="http://schemas.openxmlformats.org/officeDocument/2006/relationships/image" Target="../media/image6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Relationship Id="rId3" Type="http://schemas.openxmlformats.org/officeDocument/2006/relationships/image" Target="../media/image8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jpg"/><Relationship Id="rId3" Type="http://schemas.openxmlformats.org/officeDocument/2006/relationships/image" Target="../media/image10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6702244011_b27ea67e52_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19" r="11387" b="3907"/>
          <a:stretch/>
        </p:blipFill>
        <p:spPr>
          <a:xfrm>
            <a:off x="0" y="-23437"/>
            <a:ext cx="9144000" cy="7040873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076" y="1401208"/>
            <a:ext cx="8249860" cy="1274260"/>
          </a:xfrm>
          <a:solidFill>
            <a:schemeClr val="tx1">
              <a:alpha val="33000"/>
            </a:schemeClr>
          </a:solidFill>
        </p:spPr>
        <p:txBody>
          <a:bodyPr>
            <a:noAutofit/>
          </a:bodyPr>
          <a:lstStyle/>
          <a:p>
            <a:pPr algn="l"/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Humans activities are releasing carbon dioxide, methane, and other greenhouse gases into the atmosphere. This is warming the Earth’s climate at a dangerous rate.</a:t>
            </a:r>
            <a:endParaRPr lang="en-US" sz="2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b="1" dirty="0" smtClean="0">
                <a:solidFill>
                  <a:srgbClr val="FFFFFF"/>
                </a:solidFill>
                <a:latin typeface="Candara"/>
                <a:cs typeface="Candara"/>
              </a:rPr>
              <a:t>The Problem</a:t>
            </a:r>
            <a:endParaRPr lang="en-US" sz="5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1196600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 txBox="1">
            <a:spLocks/>
          </p:cNvSpPr>
          <p:nvPr/>
        </p:nvSpPr>
        <p:spPr>
          <a:xfrm>
            <a:off x="4073001" y="1442661"/>
            <a:ext cx="4589037" cy="149157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Sea Level </a:t>
            </a: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Rise</a:t>
            </a:r>
          </a:p>
          <a:p>
            <a:pPr algn="l">
              <a:spcAft>
                <a:spcPts val="600"/>
              </a:spcAft>
            </a:pP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Because </a:t>
            </a: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the ice caps are melting, sea level is rising. This threatens the survival of coastal cities and communities.</a:t>
            </a:r>
            <a:endParaRPr lang="en-US" sz="2000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grpSp>
        <p:nvGrpSpPr>
          <p:cNvPr id="3" name="Group 2"/>
          <p:cNvGrpSpPr/>
          <p:nvPr/>
        </p:nvGrpSpPr>
        <p:grpSpPr>
          <a:xfrm>
            <a:off x="2921518" y="1792999"/>
            <a:ext cx="943624" cy="926735"/>
            <a:chOff x="2576614" y="1629727"/>
            <a:chExt cx="949851" cy="926735"/>
          </a:xfrm>
        </p:grpSpPr>
        <p:sp>
          <p:nvSpPr>
            <p:cNvPr id="8" name="Oval 7"/>
            <p:cNvSpPr/>
            <p:nvPr/>
          </p:nvSpPr>
          <p:spPr>
            <a:xfrm>
              <a:off x="2576614" y="162972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3" name="Subtitle 2"/>
            <p:cNvSpPr txBox="1">
              <a:spLocks/>
            </p:cNvSpPr>
            <p:nvPr/>
          </p:nvSpPr>
          <p:spPr>
            <a:xfrm>
              <a:off x="2689483" y="162972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 smtClean="0">
                  <a:solidFill>
                    <a:schemeClr val="bg1"/>
                  </a:solidFill>
                  <a:latin typeface="Avenir Book"/>
                  <a:cs typeface="Avenir Book"/>
                </a:rPr>
                <a:t>1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2921518" y="3521653"/>
            <a:ext cx="943624" cy="926735"/>
            <a:chOff x="2616144" y="2886036"/>
            <a:chExt cx="949851" cy="926735"/>
          </a:xfrm>
        </p:grpSpPr>
        <p:sp>
          <p:nvSpPr>
            <p:cNvPr id="14" name="Oval 13"/>
            <p:cNvSpPr/>
            <p:nvPr/>
          </p:nvSpPr>
          <p:spPr>
            <a:xfrm>
              <a:off x="2616144" y="2886036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5" name="Subtitle 2"/>
            <p:cNvSpPr txBox="1">
              <a:spLocks/>
            </p:cNvSpPr>
            <p:nvPr/>
          </p:nvSpPr>
          <p:spPr>
            <a:xfrm>
              <a:off x="2729013" y="2886036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2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2921518" y="5262532"/>
            <a:ext cx="943624" cy="926735"/>
            <a:chOff x="2643472" y="4146787"/>
            <a:chExt cx="949851" cy="926735"/>
          </a:xfrm>
        </p:grpSpPr>
        <p:sp>
          <p:nvSpPr>
            <p:cNvPr id="16" name="Oval 15"/>
            <p:cNvSpPr/>
            <p:nvPr/>
          </p:nvSpPr>
          <p:spPr>
            <a:xfrm>
              <a:off x="2643472" y="414678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7" name="Subtitle 2"/>
            <p:cNvSpPr txBox="1">
              <a:spLocks/>
            </p:cNvSpPr>
            <p:nvPr/>
          </p:nvSpPr>
          <p:spPr>
            <a:xfrm>
              <a:off x="2756341" y="414678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3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cxnSp>
        <p:nvCxnSpPr>
          <p:cNvPr id="18" name="Straight Connector 17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b="1" dirty="0" smtClean="0">
                <a:solidFill>
                  <a:srgbClr val="FFFFFF"/>
                </a:solidFill>
                <a:latin typeface="Candara"/>
                <a:cs typeface="Candara"/>
              </a:rPr>
              <a:t>Consequences</a:t>
            </a:r>
            <a:endParaRPr lang="en-US" sz="5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4073001" y="3178197"/>
            <a:ext cx="4589037" cy="149080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Hotter Temperatures</a:t>
            </a:r>
          </a:p>
          <a:p>
            <a:pPr algn="l">
              <a:spcAft>
                <a:spcPts val="1200"/>
              </a:spcAft>
            </a:pP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Heat waves are becoming more intense and frequent. </a:t>
            </a:r>
            <a:r>
              <a:rPr lang="en-US" sz="2000" dirty="0">
                <a:solidFill>
                  <a:srgbClr val="FFFFFF"/>
                </a:solidFill>
                <a:latin typeface="Candara"/>
                <a:cs typeface="Candara"/>
              </a:rPr>
              <a:t>This </a:t>
            </a: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threatens the health of people, crops</a:t>
            </a:r>
            <a:r>
              <a:rPr lang="en-US" sz="2000" dirty="0">
                <a:solidFill>
                  <a:srgbClr val="FFFFFF"/>
                </a:solidFill>
                <a:latin typeface="Candara"/>
                <a:cs typeface="Candara"/>
              </a:rPr>
              <a:t>, livestock</a:t>
            </a: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, and pets.</a:t>
            </a:r>
            <a:endParaRPr lang="en-US" sz="2000" dirty="0">
              <a:solidFill>
                <a:srgbClr val="FFFFFF"/>
              </a:solidFill>
              <a:latin typeface="Candara"/>
              <a:cs typeface="Candara"/>
            </a:endParaRPr>
          </a:p>
          <a:p>
            <a:pPr algn="l">
              <a:spcAft>
                <a:spcPts val="1200"/>
              </a:spcAft>
            </a:pPr>
            <a:endParaRPr lang="en-US" sz="22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4073001" y="4928510"/>
            <a:ext cx="4772077" cy="1475261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Mass Extinction </a:t>
            </a:r>
          </a:p>
          <a:p>
            <a:pPr algn="l">
              <a:spcAft>
                <a:spcPts val="1200"/>
              </a:spcAft>
            </a:pP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Many species are already struggling to cope with climate change.  One in six may go extinct by the end of the century.</a:t>
            </a:r>
            <a:endParaRPr lang="en-US" sz="2000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6419" y="5012486"/>
            <a:ext cx="2053581" cy="13912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 descr="10844085075_61305c927d_o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6568"/>
          <a:stretch/>
        </p:blipFill>
        <p:spPr>
          <a:xfrm>
            <a:off x="486419" y="3277719"/>
            <a:ext cx="2053581" cy="13912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 descr="15360356802_1472f1ed04_o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1412" t="26204" r="34411" b="1"/>
          <a:stretch/>
        </p:blipFill>
        <p:spPr>
          <a:xfrm>
            <a:off x="486419" y="1542953"/>
            <a:ext cx="2053581" cy="139128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0613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34494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Reduce Energy Use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 smtClean="0">
                <a:solidFill>
                  <a:schemeClr val="bg1"/>
                </a:solidFill>
                <a:latin typeface="Avenir Book"/>
                <a:cs typeface="Avenir Book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3657987" y="2592781"/>
            <a:ext cx="5246941" cy="34470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Choose light bulbs and appliances with ENERGY </a:t>
            </a:r>
            <a:r>
              <a:rPr lang="en-US" sz="2200" b="1" dirty="0">
                <a:solidFill>
                  <a:schemeClr val="bg1"/>
                </a:solidFill>
                <a:latin typeface="Candara"/>
                <a:cs typeface="Candara"/>
              </a:rPr>
              <a:t>STAR</a:t>
            </a:r>
            <a:r>
              <a:rPr lang="en-US" sz="2200" b="1" baseline="30000" dirty="0">
                <a:solidFill>
                  <a:schemeClr val="bg1"/>
                </a:solidFill>
                <a:latin typeface="Candara"/>
                <a:cs typeface="Candara"/>
              </a:rPr>
              <a:t>®</a:t>
            </a:r>
            <a:r>
              <a:rPr lang="en-US" sz="2200" b="1" dirty="0">
                <a:solidFill>
                  <a:schemeClr val="bg1"/>
                </a:solidFill>
                <a:latin typeface="Candara"/>
                <a:cs typeface="Candara"/>
              </a:rPr>
              <a:t> 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labels. They use much less energy than standard products.</a:t>
            </a:r>
          </a:p>
          <a:p>
            <a:pPr marL="342900" indent="-342900">
              <a:spcAft>
                <a:spcPts val="12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Turn off lights, TVs, and other devices when they’re not being used.</a:t>
            </a:r>
          </a:p>
          <a:p>
            <a:pPr marL="342900" indent="-342900">
              <a:spcAft>
                <a:spcPts val="12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Adjust your thermostat to reduce heating or cooling when you’re not at </a:t>
            </a:r>
            <a:r>
              <a:rPr lang="en-US" sz="2200" b="1" dirty="0">
                <a:solidFill>
                  <a:schemeClr val="bg1"/>
                </a:solidFill>
                <a:latin typeface="Candara"/>
                <a:cs typeface="Candara"/>
              </a:rPr>
              <a:t>home. Make sure your house is 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properly sealed </a:t>
            </a:r>
            <a:r>
              <a:rPr lang="en-US" sz="2200" b="1" dirty="0">
                <a:solidFill>
                  <a:schemeClr val="bg1"/>
                </a:solidFill>
                <a:latin typeface="Candara"/>
                <a:cs typeface="Candara"/>
              </a:rPr>
              <a:t>and 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insulated. </a:t>
            </a:r>
            <a:endParaRPr lang="en-US" sz="22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 descr="Compact-Fluorescent-Bul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2966" y="2592781"/>
            <a:ext cx="2837434" cy="312670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 descr="1024px-Energy_Star_logo.svg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514306" y="5312040"/>
            <a:ext cx="1143681" cy="117048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5013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584019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4800" b="1" dirty="0" smtClean="0">
                <a:solidFill>
                  <a:schemeClr val="bg1"/>
                </a:solidFill>
                <a:latin typeface="Candara"/>
                <a:cs typeface="Candara"/>
              </a:rPr>
              <a:t>Drive Smart, Drive Less</a:t>
            </a:r>
            <a:endParaRPr lang="en-US" sz="4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2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084513" y="2516554"/>
            <a:ext cx="5790723" cy="383181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8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Buy a fuel-efficient vehicle.</a:t>
            </a:r>
          </a:p>
          <a:p>
            <a:pPr marL="342900" indent="-342900">
              <a:spcAft>
                <a:spcPts val="18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Go easy on the brakes and gas pedal, and use cruise control when you can. Sudden starts and stops burn more gas.</a:t>
            </a:r>
          </a:p>
          <a:p>
            <a:pPr marL="342900" indent="-342900">
              <a:spcAft>
                <a:spcPts val="1800"/>
              </a:spcAft>
              <a:buFont typeface="Wingdings" charset="2"/>
              <a:buChar char="Ø"/>
            </a:pPr>
            <a:r>
              <a:rPr lang="en-US" sz="2200" b="1" dirty="0">
                <a:solidFill>
                  <a:schemeClr val="bg1"/>
                </a:solidFill>
                <a:latin typeface="Candara"/>
                <a:cs typeface="Candara"/>
              </a:rPr>
              <a:t>L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ighten </a:t>
            </a:r>
            <a:r>
              <a:rPr lang="en-US" sz="2200" b="1" dirty="0">
                <a:solidFill>
                  <a:schemeClr val="bg1"/>
                </a:solidFill>
                <a:latin typeface="Candara"/>
                <a:cs typeface="Candara"/>
              </a:rPr>
              <a:t>the 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load. Take out anything you don’t need from your trunk and </a:t>
            </a:r>
            <a:r>
              <a:rPr lang="en-US" sz="2200" b="1" dirty="0">
                <a:solidFill>
                  <a:schemeClr val="bg1"/>
                </a:solidFill>
                <a:latin typeface="Candara"/>
                <a:cs typeface="Candara"/>
              </a:rPr>
              <a:t>k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eep your tires properly inflated. </a:t>
            </a:r>
          </a:p>
          <a:p>
            <a:pPr marL="342900" indent="-342900">
              <a:spcAft>
                <a:spcPts val="18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Use public transportation, carpool, bike or walk when you can.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5" name="Picture 4" descr="28676675_2be9c113ae_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742" t="12424" r="10435"/>
          <a:stretch/>
        </p:blipFill>
        <p:spPr>
          <a:xfrm>
            <a:off x="488243" y="4551149"/>
            <a:ext cx="2275658" cy="172485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3" name="Picture 12" descr="2015-06-05 16.52.41-2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7298" t="18066" r="28229" b="47095"/>
          <a:stretch/>
        </p:blipFill>
        <p:spPr>
          <a:xfrm>
            <a:off x="488243" y="2625068"/>
            <a:ext cx="2275658" cy="17248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835756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4200" b="1" dirty="0" smtClean="0">
                <a:solidFill>
                  <a:schemeClr val="bg1"/>
                </a:solidFill>
                <a:latin typeface="48"/>
                <a:cs typeface="48"/>
              </a:rPr>
              <a:t>Reduce, Reuse, Recycle</a:t>
            </a:r>
            <a:endParaRPr lang="en-US" sz="4200" b="1" dirty="0">
              <a:solidFill>
                <a:schemeClr val="bg1"/>
              </a:solidFill>
              <a:latin typeface="48"/>
              <a:cs typeface="48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22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3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0" name="Rectangle 9"/>
          <p:cNvSpPr/>
          <p:nvPr/>
        </p:nvSpPr>
        <p:spPr>
          <a:xfrm>
            <a:off x="3478855" y="2182848"/>
            <a:ext cx="5486013" cy="432426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800"/>
              </a:spcAft>
            </a:pPr>
            <a:r>
              <a:rPr lang="en-US" sz="2400" b="1" dirty="0">
                <a:solidFill>
                  <a:schemeClr val="bg1"/>
                </a:solidFill>
                <a:latin typeface="Candara"/>
                <a:cs typeface="Candara"/>
              </a:rPr>
              <a:t>You can fight climate change by the choices you make everyday</a:t>
            </a:r>
            <a:r>
              <a:rPr lang="en-US" sz="2400" b="1" dirty="0" smtClean="0">
                <a:solidFill>
                  <a:schemeClr val="bg1"/>
                </a:solidFill>
                <a:latin typeface="Candara"/>
                <a:cs typeface="Candara"/>
              </a:rPr>
              <a:t>!</a:t>
            </a:r>
          </a:p>
          <a:p>
            <a:pPr marL="342900" indent="-342900">
              <a:spcAft>
                <a:spcPts val="1200"/>
              </a:spcAft>
              <a:buFont typeface="Wingdings" charset="2"/>
              <a:buChar char="Ø"/>
            </a:pPr>
            <a:r>
              <a:rPr lang="en-US" sz="2000" dirty="0" smtClean="0">
                <a:solidFill>
                  <a:schemeClr val="bg1"/>
                </a:solidFill>
                <a:latin typeface="Candara"/>
                <a:cs typeface="Candara"/>
              </a:rPr>
              <a:t>Don’t waste water. Water treatment takes energy and burns more fossil fuels. </a:t>
            </a:r>
          </a:p>
          <a:p>
            <a:pPr marL="342900" indent="-342900">
              <a:spcAft>
                <a:spcPts val="1200"/>
              </a:spcAft>
              <a:buFont typeface="Wingdings" charset="2"/>
              <a:buChar char="Ø"/>
            </a:pPr>
            <a:r>
              <a:rPr lang="en-US" sz="2000" dirty="0" smtClean="0">
                <a:solidFill>
                  <a:schemeClr val="bg1"/>
                </a:solidFill>
                <a:latin typeface="Candara"/>
                <a:cs typeface="Candara"/>
              </a:rPr>
              <a:t>Choose tap water over bottled water. Tap water is just as safe and doesn’t require packaging and transportation.</a:t>
            </a:r>
          </a:p>
          <a:p>
            <a:pPr marL="342900" indent="-342900">
              <a:spcAft>
                <a:spcPts val="1200"/>
              </a:spcAft>
              <a:buFont typeface="Wingdings" charset="2"/>
              <a:buChar char="Ø"/>
            </a:pPr>
            <a:r>
              <a:rPr lang="en-US" sz="2000" dirty="0" smtClean="0">
                <a:solidFill>
                  <a:schemeClr val="bg1"/>
                </a:solidFill>
                <a:latin typeface="Candara"/>
                <a:cs typeface="Candara"/>
              </a:rPr>
              <a:t>Go paperless and save trees! Opt for electronic statements and communications.</a:t>
            </a:r>
          </a:p>
          <a:p>
            <a:pPr marL="342900" indent="-342900">
              <a:spcAft>
                <a:spcPts val="1200"/>
              </a:spcAft>
              <a:buFont typeface="Wingdings" charset="2"/>
              <a:buChar char="Ø"/>
            </a:pPr>
            <a:r>
              <a:rPr lang="en-US" sz="2000" dirty="0" smtClean="0">
                <a:solidFill>
                  <a:schemeClr val="bg1"/>
                </a:solidFill>
                <a:latin typeface="Candara"/>
                <a:cs typeface="Candara"/>
              </a:rPr>
              <a:t>Recycle paper, beverage containers, and other goods. Properly dispose of electronics</a:t>
            </a:r>
            <a:r>
              <a:rPr lang="en-US" sz="2200" dirty="0" smtClean="0">
                <a:solidFill>
                  <a:schemeClr val="bg1"/>
                </a:solidFill>
                <a:latin typeface="Candara"/>
                <a:cs typeface="Candara"/>
              </a:rPr>
              <a:t>.</a:t>
            </a:r>
          </a:p>
        </p:txBody>
      </p:sp>
      <p:pic>
        <p:nvPicPr>
          <p:cNvPr id="2" name="Picture 1" descr="6307672876_332dda1965_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6826" y="2671350"/>
            <a:ext cx="2502973" cy="1720256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1" name="Picture 10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944" t="4432" r="4038" b="6866"/>
          <a:stretch/>
        </p:blipFill>
        <p:spPr>
          <a:xfrm>
            <a:off x="896644" y="4762500"/>
            <a:ext cx="1663337" cy="160340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836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b="1" dirty="0" smtClean="0">
                <a:solidFill>
                  <a:srgbClr val="FFFFFF"/>
                </a:solidFill>
                <a:latin typeface="Candara"/>
                <a:cs typeface="Candara"/>
              </a:rPr>
              <a:t>Photo Credits</a:t>
            </a:r>
            <a:endParaRPr lang="en-US" sz="5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pic>
        <p:nvPicPr>
          <p:cNvPr id="1025" name="Picture 1" descr="spacer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0"/>
            <a:ext cx="9525" cy="381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" name="Rectangle 3"/>
          <p:cNvSpPr/>
          <p:nvPr/>
        </p:nvSpPr>
        <p:spPr>
          <a:xfrm>
            <a:off x="486419" y="1397000"/>
            <a:ext cx="8416281" cy="563231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lvl="0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2000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Photos used under Creative Commons licenses:</a:t>
            </a:r>
          </a:p>
          <a:p>
            <a:pPr lvl="1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https://creativecommons.org/licenses/by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nd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2.0/</a:t>
            </a:r>
            <a:r>
              <a:rPr lang="en-US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500" b="1" dirty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“Smoke Stack from Sugar Factory in Belle Glade Florida” by Kim </a:t>
            </a:r>
            <a:r>
              <a:rPr lang="en-US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Seng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857250" lvl="1" indent="-285750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“Manhattan Blue” by </a:t>
            </a:r>
            <a:r>
              <a:rPr lang="en-US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melfoody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via </a:t>
            </a:r>
            <a:r>
              <a:rPr lang="en-US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857250" lvl="1" indent="-285750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“My Ears Are Leaking” by Valerie 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via </a:t>
            </a:r>
            <a:r>
              <a:rPr lang="en-US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b="1" dirty="0" smtClean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“2010-Handa-Insight-Hybrid-EX_091” by Brian </a:t>
            </a:r>
            <a:r>
              <a:rPr lang="en-US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Hoecht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via </a:t>
            </a:r>
            <a:r>
              <a:rPr lang="en-US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b="1" dirty="0" smtClean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lvl="1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https://creativecommons.org/licenses/by-</a:t>
            </a:r>
            <a:r>
              <a:rPr lang="en-US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2.0/</a:t>
            </a:r>
            <a:r>
              <a:rPr lang="en-US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500" b="1" dirty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“Untitled” (Sun) Ana </a:t>
            </a:r>
            <a:r>
              <a:rPr lang="en-US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Guzzo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(cropped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)</a:t>
            </a:r>
          </a:p>
          <a:p>
            <a:pPr marL="857250" lvl="1" indent="-285750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“Bicycle Messenger” by </a:t>
            </a:r>
            <a:r>
              <a:rPr lang="en-US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Thoams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Hawk 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via </a:t>
            </a:r>
            <a:r>
              <a:rPr lang="en-US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  <a:endParaRPr lang="en-US" b="1" dirty="0" smtClean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lvl="1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https://creativecommons.org/licenses/by-</a:t>
            </a:r>
            <a:r>
              <a:rPr lang="en-US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sa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/3.0//legalcode</a:t>
            </a:r>
            <a:endParaRPr lang="en-US" sz="500" b="1" dirty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"Compact-Fluorescent-Bulb" by </a:t>
            </a:r>
            <a:r>
              <a:rPr lang="en-US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PiccoloNamek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 via http://en.wikipedia.org</a:t>
            </a:r>
          </a:p>
          <a:p>
            <a:pPr lvl="1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/licenses/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by/2.0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//</a:t>
            </a:r>
            <a:r>
              <a:rPr lang="en-US" b="1" dirty="0" err="1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500" b="1" dirty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”Running Faucet" </a:t>
            </a:r>
            <a:r>
              <a:rPr lang="en-US" b="1" dirty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by </a:t>
            </a:r>
            <a:r>
              <a:rPr lang="en-US" b="1" dirty="0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Steve Johnson via </a:t>
            </a:r>
            <a:r>
              <a:rPr lang="en-US" b="1" dirty="0" err="1" smtClean="0">
                <a:solidFill>
                  <a:schemeClr val="bg1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b="1" dirty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571500" lvl="1">
              <a:spcBef>
                <a:spcPts val="480"/>
              </a:spcBef>
              <a:buClr>
                <a:schemeClr val="bg1"/>
              </a:buClr>
              <a:buSzPct val="100000"/>
            </a:pPr>
            <a:endParaRPr lang="en-US" b="1" dirty="0" smtClean="0">
              <a:solidFill>
                <a:schemeClr val="bg1"/>
              </a:solidFill>
              <a:latin typeface="Candara"/>
              <a:ea typeface="Galdeano"/>
              <a:cs typeface="Candara"/>
              <a:sym typeface="Galdeano"/>
            </a:endParaRPr>
          </a:p>
        </p:txBody>
      </p:sp>
    </p:spTree>
    <p:extLst>
      <p:ext uri="{BB962C8B-B14F-4D97-AF65-F5344CB8AC3E}">
        <p14:creationId xmlns:p14="http://schemas.microsoft.com/office/powerpoint/2010/main" val="1309721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Custom 5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37584</TotalTime>
  <Words>521</Words>
  <Application>Microsoft Macintosh PowerPoint</Application>
  <PresentationFormat>On-screen Show (4:3)</PresentationFormat>
  <Paragraphs>47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Habitat Loss</dc:title>
  <dc:creator>Leila Hadj-Chikh</dc:creator>
  <cp:lastModifiedBy>Leila Hadj-Chikh</cp:lastModifiedBy>
  <cp:revision>160</cp:revision>
  <dcterms:created xsi:type="dcterms:W3CDTF">2014-08-26T01:16:15Z</dcterms:created>
  <dcterms:modified xsi:type="dcterms:W3CDTF">2015-11-29T21:33:13Z</dcterms:modified>
</cp:coreProperties>
</file>

<file path=docProps/thumbnail.jpeg>
</file>